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gif>
</file>

<file path=ppt/media/image1.jpeg>
</file>

<file path=ppt/media/image1.png>
</file>

<file path=ppt/media/image1.tif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2.gif>
</file>

<file path=ppt/media/image2.png>
</file>

<file path=ppt/media/image2.tif>
</file>

<file path=ppt/media/image3.gif>
</file>

<file path=ppt/media/image3.png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演示文稿标题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演示文稿标题</a:t>
            </a:r>
          </a:p>
        </p:txBody>
      </p:sp>
      <p:sp>
        <p:nvSpPr>
          <p:cNvPr id="12" name="作者和日期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3359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13" name="正文级别 1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事实信息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事实信息</a:t>
            </a:r>
          </a:p>
        </p:txBody>
      </p:sp>
      <p:sp>
        <p:nvSpPr>
          <p:cNvPr id="108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418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属性</a:t>
            </a:r>
          </a:p>
        </p:txBody>
      </p:sp>
      <p:sp>
        <p:nvSpPr>
          <p:cNvPr id="116" name="正文级别 1…"/>
          <p:cNvSpPr txBox="1"/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88149250_2145x1620.jpg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1169517375_2880x1920.jpg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184386109_2439x1626.jpg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1169517375_2880x1920.jpg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69517375_2880x1920.jpg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作者和日期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3359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作者和日期</a:t>
            </a:r>
          </a:p>
        </p:txBody>
      </p:sp>
      <p:sp>
        <p:nvSpPr>
          <p:cNvPr id="23" name="演示文稿标题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>
                <a:solidFill>
                  <a:srgbClr val="FFFFFF"/>
                </a:solidFill>
              </a:defRPr>
            </a:lvl1pPr>
          </a:lstStyle>
          <a:p>
            <a:pPr/>
            <a:r>
              <a:t>演示文稿标题</a:t>
            </a:r>
          </a:p>
        </p:txBody>
      </p:sp>
      <p:sp>
        <p:nvSpPr>
          <p:cNvPr id="24" name="正文级别 1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184386109_2439x1626.jpg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幻灯片标题"/>
          <p:cNvSpPr txBox="1"/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幻灯片标题</a:t>
            </a:r>
          </a:p>
        </p:txBody>
      </p:sp>
      <p:sp>
        <p:nvSpPr>
          <p:cNvPr id="34" name="正文级别 1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43" name="幻灯片副标题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44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988149250_2145x1620.jpg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幻灯片标题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幻灯片标题</a:t>
            </a:r>
          </a:p>
        </p:txBody>
      </p:sp>
      <p:sp>
        <p:nvSpPr>
          <p:cNvPr id="62" name="正文级别 1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幻灯片副标题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64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章节标题</a:t>
            </a:r>
          </a:p>
        </p:txBody>
      </p:sp>
      <p:sp>
        <p:nvSpPr>
          <p:cNvPr id="72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80" name="幻灯片副标题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幻灯片副标题</a:t>
            </a:r>
          </a:p>
        </p:txBody>
      </p:sp>
      <p:sp>
        <p:nvSpPr>
          <p:cNvPr id="81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89" name="议程副标题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议程副标题</a:t>
            </a:r>
          </a:p>
        </p:txBody>
      </p:sp>
      <p:sp>
        <p:nvSpPr>
          <p:cNvPr id="90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幻灯片标题</a:t>
            </a:r>
          </a:p>
        </p:txBody>
      </p:sp>
      <p:sp>
        <p:nvSpPr>
          <p:cNvPr id="3" name="正文级别 1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01"/>
          <p:cNvSpPr txBox="1"/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tif"/><Relationship Id="rId3" Type="http://schemas.openxmlformats.org/officeDocument/2006/relationships/image" Target="../media/image12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"/><Relationship Id="rId3" Type="http://schemas.openxmlformats.org/officeDocument/2006/relationships/image" Target="../media/image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Relationship Id="rId3" Type="http://schemas.openxmlformats.org/officeDocument/2006/relationships/image" Target="../media/image14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t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17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g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blog.logrocket.com/webassembly-how-and-why-559b7f96cd71" TargetMode="External"/><Relationship Id="rId3" Type="http://schemas.openxmlformats.org/officeDocument/2006/relationships/hyperlink" Target="https://macromates.com/manual/en/language_grammars" TargetMode="External"/><Relationship Id="rId4" Type="http://schemas.openxmlformats.org/officeDocument/2006/relationships/hyperlink" Target="https://developer.chrome.com/articles/file-system-access" TargetMode="External"/><Relationship Id="rId5" Type="http://schemas.openxmlformats.org/officeDocument/2006/relationships/hyperlink" Target="https://github.com/microsoft/vscode-anycode" TargetMode="External"/><Relationship Id="rId6" Type="http://schemas.openxmlformats.org/officeDocument/2006/relationships/hyperlink" Target="https://tree-sitter.github.io/tree-sitter/" TargetMode="External"/><Relationship Id="rId7" Type="http://schemas.openxmlformats.org/officeDocument/2006/relationships/hyperlink" Target="https://tree-sitter.github.io/tree-sitter/creating-parsers" TargetMode="External"/><Relationship Id="rId8" Type="http://schemas.openxmlformats.org/officeDocument/2006/relationships/hyperlink" Target="https://code.visualstudio.com/blogs/2022/11/28/vscode-sandbox" TargetMode="External"/><Relationship Id="rId9" Type="http://schemas.openxmlformats.org/officeDocument/2006/relationships/hyperlink" Target="https://github.com/microsoft/vscode/issues/92164" TargetMode="External"/><Relationship Id="rId10" Type="http://schemas.openxmlformats.org/officeDocument/2006/relationships/hyperlink" Target="https://hacks.mozilla.org/2019/03/standardizing-wasi-a-webassembly-system-interface" TargetMode="External"/><Relationship Id="rId11" Type="http://schemas.openxmlformats.org/officeDocument/2006/relationships/hyperlink" Target="https://cowasm.sh/" TargetMode="External"/><Relationship Id="rId12" Type="http://schemas.openxmlformats.org/officeDocument/2006/relationships/hyperlink" Target="https://webassembly.sh/" TargetMode="External"/><Relationship Id="rId13" Type="http://schemas.openxmlformats.org/officeDocument/2006/relationships/hyperlink" Target="https://github.com/microsoft/vscode-wasm" TargetMode="External"/><Relationship Id="rId14" Type="http://schemas.openxmlformats.org/officeDocument/2006/relationships/image" Target="../media/image18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"/><Relationship Id="rId3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"/><Relationship Id="rId3" Type="http://schemas.openxmlformats.org/officeDocument/2006/relationships/image" Target="../media/image4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g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tif"/><Relationship Id="rId3" Type="http://schemas.openxmlformats.org/officeDocument/2006/relationships/image" Target="../media/image6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gif"/><Relationship Id="rId3" Type="http://schemas.openxmlformats.org/officeDocument/2006/relationships/image" Target="../media/image7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tif"/><Relationship Id="rId3" Type="http://schemas.openxmlformats.org/officeDocument/2006/relationships/image" Target="../media/image9.tif"/><Relationship Id="rId4" Type="http://schemas.openxmlformats.org/officeDocument/2006/relationships/image" Target="../media/image10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WebAssembly 技术在 VS Code 中的应用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330" sz="11020"/>
            </a:lvl1pPr>
          </a:lstStyle>
          <a:p>
            <a:pPr/>
            <a:r>
              <a:t>WebAssembly 技术在 VS Code 中的应用</a:t>
            </a:r>
          </a:p>
        </p:txBody>
      </p:sp>
      <p:sp>
        <p:nvSpPr>
          <p:cNvPr id="152" name="包续兵  2023-04-16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84225">
              <a:defRPr sz="3325"/>
            </a:lvl1pPr>
          </a:lstStyle>
          <a:p>
            <a:pPr/>
            <a:r>
              <a:t>包续兵  2023-04-16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lide Title"/>
          <p:cNvSpPr txBox="1"/>
          <p:nvPr/>
        </p:nvSpPr>
        <p:spPr>
          <a:xfrm>
            <a:off x="1130312" y="1069482"/>
            <a:ext cx="15893990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什么是 WASI ？</a:t>
            </a:r>
          </a:p>
        </p:txBody>
      </p:sp>
      <p:sp>
        <p:nvSpPr>
          <p:cNvPr id="199" name="WebAssembly 平台的系统接口"/>
          <p:cNvSpPr txBox="1"/>
          <p:nvPr/>
        </p:nvSpPr>
        <p:spPr>
          <a:xfrm>
            <a:off x="1187189" y="3310237"/>
            <a:ext cx="9065073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5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WebAssembly 平台的系统接口</a:t>
            </a:r>
          </a:p>
        </p:txBody>
      </p:sp>
      <p:sp>
        <p:nvSpPr>
          <p:cNvPr id="200" name="运行在浏览器之外（需要运行时支持）…"/>
          <p:cNvSpPr txBox="1"/>
          <p:nvPr/>
        </p:nvSpPr>
        <p:spPr>
          <a:xfrm>
            <a:off x="1001872" y="5283200"/>
            <a:ext cx="10429540" cy="6121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运行在浏览器之外（需要运行时支持）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提供了一套系统调用接口</a:t>
            </a:r>
          </a:p>
          <a:p>
            <a:pPr lvl="2" marL="1062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文件系统访问</a:t>
            </a:r>
          </a:p>
          <a:p>
            <a:pPr lvl="2" marL="1062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环境变量支持</a:t>
            </a:r>
          </a:p>
          <a:p>
            <a:pPr lvl="2" marL="1062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时钟和随机数生成器</a:t>
            </a:r>
          </a:p>
          <a:p>
            <a:pPr lvl="2" marL="1062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网络</a:t>
            </a:r>
          </a:p>
          <a:p>
            <a:pPr lvl="2" marL="1062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…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极强的可移植性及可靠的安全性</a:t>
            </a:r>
          </a:p>
        </p:txBody>
      </p:sp>
      <p:pic>
        <p:nvPicPr>
          <p:cNvPr id="20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94704" y="1240932"/>
            <a:ext cx="1270001" cy="127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39800" y="4533900"/>
            <a:ext cx="6350000" cy="6146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非营利组织，致力于创建基于WebAssembly和WebAssembly系统接口（WASI）等标准的安全新软件基础。"/>
          <p:cNvSpPr txBox="1"/>
          <p:nvPr/>
        </p:nvSpPr>
        <p:spPr>
          <a:xfrm>
            <a:off x="1640640" y="7463212"/>
            <a:ext cx="8557113" cy="955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非营利组织，致力于创建基于WebAssembly和WebAssembly系统接口（WASI）等标准的安全新软件基础。</a:t>
            </a:r>
          </a:p>
        </p:txBody>
      </p:sp>
      <p:pic>
        <p:nvPicPr>
          <p:cNvPr id="205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13419" y="1213049"/>
            <a:ext cx="8074233" cy="112899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bytecode-alliance-logo.png" descr="bytecode-alliance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14920" y="4827681"/>
            <a:ext cx="7620001" cy="13307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lide Title"/>
          <p:cNvSpPr txBox="1"/>
          <p:nvPr/>
        </p:nvSpPr>
        <p:spPr>
          <a:xfrm>
            <a:off x="6179608" y="6051550"/>
            <a:ext cx="12024784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b="1"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突然发现和前端没关系了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43182" y="-126021"/>
            <a:ext cx="31593774" cy="12626979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Slide Title"/>
          <p:cNvSpPr txBox="1"/>
          <p:nvPr/>
        </p:nvSpPr>
        <p:spPr>
          <a:xfrm>
            <a:off x="1130312" y="1069482"/>
            <a:ext cx="15893990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社区中一些好玩的应用</a:t>
            </a:r>
          </a:p>
        </p:txBody>
      </p:sp>
      <p:sp>
        <p:nvSpPr>
          <p:cNvPr id="212" name="StackBlitz WebContainer"/>
          <p:cNvSpPr txBox="1"/>
          <p:nvPr/>
        </p:nvSpPr>
        <p:spPr>
          <a:xfrm>
            <a:off x="1187189" y="3373737"/>
            <a:ext cx="761833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5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StackBlitz WebContainer</a:t>
            </a:r>
          </a:p>
        </p:txBody>
      </p:sp>
      <p:pic>
        <p:nvPicPr>
          <p:cNvPr id="213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10989" y="3914441"/>
            <a:ext cx="14395685" cy="818089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</p:spPr>
      </p:pic>
      <p:sp>
        <p:nvSpPr>
          <p:cNvPr id="214" name="基于 WebAssembly 构建的 Node.js 环境，官方称其为一个 Mini OS…"/>
          <p:cNvSpPr txBox="1"/>
          <p:nvPr/>
        </p:nvSpPr>
        <p:spPr>
          <a:xfrm>
            <a:off x="799486" y="5486311"/>
            <a:ext cx="8393746" cy="455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基于 WebAssembly 构建的 Node.js 环境，官方称其为一个 Mini OS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提供了 @webcontainer/api ，但核心未开源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猜测目前也正在基于 WASI 开发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基于 VS Code + WebContainer 构建了新的 CodeFlow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lide Title"/>
          <p:cNvSpPr txBox="1"/>
          <p:nvPr/>
        </p:nvSpPr>
        <p:spPr>
          <a:xfrm>
            <a:off x="1130312" y="1069482"/>
            <a:ext cx="15893990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社区中一些好玩的应用</a:t>
            </a:r>
          </a:p>
        </p:txBody>
      </p:sp>
      <p:sp>
        <p:nvSpPr>
          <p:cNvPr id="217" name="WebAssembly.sh"/>
          <p:cNvSpPr txBox="1"/>
          <p:nvPr/>
        </p:nvSpPr>
        <p:spPr>
          <a:xfrm>
            <a:off x="1187189" y="3373737"/>
            <a:ext cx="531429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5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WebAssembly.sh</a:t>
            </a:r>
          </a:p>
        </p:txBody>
      </p:sp>
      <p:sp>
        <p:nvSpPr>
          <p:cNvPr id="218" name="Wasmer 开发的一个浏览器中的 WASI 实现…"/>
          <p:cNvSpPr txBox="1"/>
          <p:nvPr/>
        </p:nvSpPr>
        <p:spPr>
          <a:xfrm>
            <a:off x="715852" y="5880586"/>
            <a:ext cx="8393746" cy="303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Wasmer 开发的一个浏览器中的 WASI 实现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提供了 wasi 、fs 模块以及一个终端模拟器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支持运行 Python 3 、QuickJS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目前似乎弃坑了..</a:t>
            </a:r>
          </a:p>
        </p:txBody>
      </p:sp>
      <p:pic>
        <p:nvPicPr>
          <p:cNvPr id="219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63456" y="4013608"/>
            <a:ext cx="14401801" cy="89483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lide Title"/>
          <p:cNvSpPr txBox="1"/>
          <p:nvPr/>
        </p:nvSpPr>
        <p:spPr>
          <a:xfrm>
            <a:off x="1130312" y="1069482"/>
            <a:ext cx="15893990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社区中一些好玩的应用</a:t>
            </a:r>
          </a:p>
        </p:txBody>
      </p:sp>
      <p:sp>
        <p:nvSpPr>
          <p:cNvPr id="222" name="CoWasm.sh"/>
          <p:cNvSpPr txBox="1"/>
          <p:nvPr/>
        </p:nvSpPr>
        <p:spPr>
          <a:xfrm>
            <a:off x="1187189" y="3373737"/>
            <a:ext cx="372524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5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CoWasm.sh</a:t>
            </a:r>
          </a:p>
        </p:txBody>
      </p:sp>
      <p:pic>
        <p:nvPicPr>
          <p:cNvPr id="223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06829" y="3926733"/>
            <a:ext cx="14401801" cy="8948320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与 WebAssembly.sh 非常类似的一个项目…"/>
          <p:cNvSpPr txBox="1"/>
          <p:nvPr/>
        </p:nvSpPr>
        <p:spPr>
          <a:xfrm>
            <a:off x="715852" y="5880586"/>
            <a:ext cx="8393746" cy="303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与 WebAssembly.sh 非常类似的一个项目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提供了 wasi 、fs 模块以及一个终端模拟器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支持运行 Python 3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主要用于在浏览器中构建数学相关软件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lide Title"/>
          <p:cNvSpPr txBox="1"/>
          <p:nvPr/>
        </p:nvSpPr>
        <p:spPr>
          <a:xfrm>
            <a:off x="4568692" y="6242713"/>
            <a:ext cx="15246616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b="1"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那么我们的主角 VS Code 呢？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lide Title"/>
          <p:cNvSpPr txBox="1"/>
          <p:nvPr/>
        </p:nvSpPr>
        <p:spPr>
          <a:xfrm>
            <a:off x="1130312" y="1177432"/>
            <a:ext cx="15893990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@vscode/wasm-wasi</a:t>
            </a:r>
          </a:p>
        </p:txBody>
      </p:sp>
      <p:pic>
        <p:nvPicPr>
          <p:cNvPr id="229" name="carbon.png" descr="carb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73771" y="3338719"/>
            <a:ext cx="14018273" cy="8247569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在 VS Code 插件环境中提供了WASI API 实现…"/>
          <p:cNvSpPr txBox="1"/>
          <p:nvPr/>
        </p:nvSpPr>
        <p:spPr>
          <a:xfrm>
            <a:off x="954806" y="3924158"/>
            <a:ext cx="8661053" cy="383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在 VS Code 插件环境中提供了WASI API 实现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最简单的用法是使用 wasm-wasi 来运行一个符合 WASI 标准的 wasm 模块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WASI 所需的文件系统等 API 都基于 VS Code 插件 API 实现</a:t>
            </a:r>
          </a:p>
        </p:txBody>
      </p:sp>
      <p:pic>
        <p:nvPicPr>
          <p:cNvPr id="231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5332" y="8428264"/>
            <a:ext cx="7620001" cy="31220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lide Title"/>
          <p:cNvSpPr txBox="1"/>
          <p:nvPr/>
        </p:nvSpPr>
        <p:spPr>
          <a:xfrm>
            <a:off x="1130312" y="1112662"/>
            <a:ext cx="13015065" cy="152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vscode-python-web-wasm</a:t>
            </a:r>
          </a:p>
        </p:txBody>
      </p:sp>
      <p:sp>
        <p:nvSpPr>
          <p:cNvPr id="234" name="使用 WebAssembly 作为执行引擎在浏览器（例如 vscode.dev）中运行 Python 代码"/>
          <p:cNvSpPr txBox="1"/>
          <p:nvPr/>
        </p:nvSpPr>
        <p:spPr>
          <a:xfrm>
            <a:off x="954806" y="3338719"/>
            <a:ext cx="14974628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algn="l">
              <a:lnSpc>
                <a:spcPct val="150000"/>
              </a:lnSpc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使用 WebAssembly 作为执行引擎在浏览器（例如 vscode.dev）中运行 Python 代码</a:t>
            </a:r>
          </a:p>
        </p:txBody>
      </p:sp>
      <p:sp>
        <p:nvSpPr>
          <p:cNvPr id="235" name="没有 pip （Python 包管理工具）…"/>
          <p:cNvSpPr txBox="1"/>
          <p:nvPr/>
        </p:nvSpPr>
        <p:spPr>
          <a:xfrm>
            <a:off x="12472423" y="6457078"/>
            <a:ext cx="8661052" cy="303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没有 pip （Python 包管理工具） 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没有 Socket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不支持原生 Python 第三方模块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不支持线程以及异步</a:t>
            </a:r>
          </a:p>
        </p:txBody>
      </p:sp>
      <p:sp>
        <p:nvSpPr>
          <p:cNvPr id="236" name="🙅🏻♀️"/>
          <p:cNvSpPr txBox="1"/>
          <p:nvPr/>
        </p:nvSpPr>
        <p:spPr>
          <a:xfrm>
            <a:off x="15522052" y="10269494"/>
            <a:ext cx="1449494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algn="l">
              <a:lnSpc>
                <a:spcPct val="150000"/>
              </a:lnSpc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🙅🏻‍♀️</a:t>
            </a:r>
          </a:p>
        </p:txBody>
      </p:sp>
      <p:sp>
        <p:nvSpPr>
          <p:cNvPr id="237" name="仅用于运行简单的 Python 代码"/>
          <p:cNvSpPr txBox="1"/>
          <p:nvPr/>
        </p:nvSpPr>
        <p:spPr>
          <a:xfrm>
            <a:off x="2878391" y="7657228"/>
            <a:ext cx="866105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仅用于运行简单的 Python 代码</a:t>
            </a:r>
          </a:p>
        </p:txBody>
      </p:sp>
      <p:sp>
        <p:nvSpPr>
          <p:cNvPr id="238" name="✅"/>
          <p:cNvSpPr txBox="1"/>
          <p:nvPr/>
        </p:nvSpPr>
        <p:spPr>
          <a:xfrm>
            <a:off x="5199209" y="9982021"/>
            <a:ext cx="1449493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algn="l">
              <a:lnSpc>
                <a:spcPct val="150000"/>
              </a:lnSpc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hello-python.gif" descr="hello-python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8067" y="1428223"/>
            <a:ext cx="16447866" cy="108595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lide Title"/>
          <p:cNvSpPr txBox="1"/>
          <p:nvPr/>
        </p:nvSpPr>
        <p:spPr>
          <a:xfrm>
            <a:off x="1041412" y="942482"/>
            <a:ext cx="15893990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自我介绍</a:t>
            </a:r>
          </a:p>
        </p:txBody>
      </p:sp>
      <p:sp>
        <p:nvSpPr>
          <p:cNvPr id="155" name="阿里巴巴 - 技术风险与效能 - 前端工程师…"/>
          <p:cNvSpPr txBox="1"/>
          <p:nvPr/>
        </p:nvSpPr>
        <p:spPr>
          <a:xfrm>
            <a:off x="1268573" y="5543665"/>
            <a:ext cx="8242103" cy="283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lnSpc>
                <a:spcPct val="150000"/>
              </a:lnSpc>
              <a:defRPr sz="3600">
                <a:latin typeface="Helvetica"/>
                <a:ea typeface="Helvetica"/>
                <a:cs typeface="Helvetica"/>
                <a:sym typeface="Helvetica"/>
              </a:defRPr>
            </a:pPr>
            <a:r>
              <a:t>阿里巴巴 - 技术风险与效能 - 前端工程师</a:t>
            </a:r>
          </a:p>
          <a:p>
            <a:pPr marL="401052" indent="-401052" algn="l">
              <a:lnSpc>
                <a:spcPct val="150000"/>
              </a:lnSpc>
              <a:buSzPct val="100000"/>
              <a:buChar char="•"/>
              <a:defRPr sz="4000">
                <a:latin typeface="Helvetica"/>
                <a:ea typeface="Helvetica"/>
                <a:cs typeface="Helvetica"/>
                <a:sym typeface="Helvetica"/>
              </a:defRPr>
            </a:pPr>
            <a:r>
              <a:t>一直在搞 Cloud IDE</a:t>
            </a:r>
          </a:p>
          <a:p>
            <a:pPr marL="401052" indent="-401052" algn="l">
              <a:lnSpc>
                <a:spcPct val="150000"/>
              </a:lnSpc>
              <a:buSzPct val="100000"/>
              <a:buChar char="•"/>
              <a:defRPr sz="4000">
                <a:latin typeface="Helvetica"/>
                <a:ea typeface="Helvetica"/>
                <a:cs typeface="Helvetica"/>
                <a:sym typeface="Helvetica"/>
              </a:defRPr>
            </a:pPr>
            <a:r>
              <a:t>没事喜欢研究 VS Code</a:t>
            </a:r>
          </a:p>
        </p:txBody>
      </p:sp>
      <p:pic>
        <p:nvPicPr>
          <p:cNvPr id="156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42669" y="4953000"/>
            <a:ext cx="3810001" cy="3810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@包续兵"/>
          <p:cNvSpPr txBox="1"/>
          <p:nvPr/>
        </p:nvSpPr>
        <p:spPr>
          <a:xfrm>
            <a:off x="1174750" y="3759200"/>
            <a:ext cx="2638488" cy="990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1" sz="5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@包续兵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lide Title"/>
          <p:cNvSpPr txBox="1"/>
          <p:nvPr/>
        </p:nvSpPr>
        <p:spPr>
          <a:xfrm>
            <a:off x="1130312" y="1069482"/>
            <a:ext cx="15893990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参考链接</a:t>
            </a:r>
          </a:p>
        </p:txBody>
      </p:sp>
      <p:sp>
        <p:nvSpPr>
          <p:cNvPr id="243" name="WebAssembly: How and why…"/>
          <p:cNvSpPr txBox="1"/>
          <p:nvPr/>
        </p:nvSpPr>
        <p:spPr>
          <a:xfrm>
            <a:off x="1328587" y="3492500"/>
            <a:ext cx="15037047" cy="8144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2" invalidUrl="" action="" tgtFrame="" tooltip="" history="1" highlightClick="0" endSnd="0"/>
              </a:rPr>
              <a:t>WebAssembly: How and why 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3" invalidUrl="" action="" tgtFrame="" tooltip="" history="1" highlightClick="0" endSnd="0"/>
              </a:rPr>
              <a:t>TextMate Language Grammars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4" invalidUrl="" action="" tgtFrame="" tooltip="" history="1" highlightClick="0" endSnd="0"/>
              </a:rPr>
              <a:t>The File System Access API: simplifying access to local files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5" invalidUrl="" action="" tgtFrame="" tooltip="" history="1" highlightClick="0" endSnd="0"/>
              </a:rPr>
              <a:t>https://github.com/microsoft/vscode-anycode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6" invalidUrl="" action="" tgtFrame="" tooltip="" history="1" highlightClick="0" endSnd="0"/>
              </a:rPr>
              <a:t>https://tree-sitter.github.io/tree-sitter/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7" invalidUrl="" action="" tgtFrame="" tooltip="" history="1" highlightClick="0" endSnd="0"/>
              </a:rPr>
              <a:t>https://tree-sitter.github.io/tree-sitter/creating-parsers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8" invalidUrl="" action="" tgtFrame="" tooltip="" history="1" highlightClick="0" endSnd="0"/>
              </a:rPr>
              <a:t>Migrating VS Code to Process Sandboxing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9" invalidUrl="" action="" tgtFrame="" tooltip="" history="1" highlightClick="0" endSnd="0"/>
              </a:rPr>
              <a:t>Implement a node.js-free, sandboxed, context isolated renderer #92164 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10" invalidUrl="" action="" tgtFrame="" tooltip="" history="1" highlightClick="0" endSnd="0"/>
              </a:rPr>
              <a:t>Standardizing WASI: A system interface to run WebAssembly outside the web 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11" invalidUrl="" action="" tgtFrame="" tooltip="" history="1" highlightClick="0" endSnd="0"/>
              </a:rPr>
              <a:t>https://cowasm.sh/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12" invalidUrl="" action="" tgtFrame="" tooltip="" history="1" highlightClick="0" endSnd="0"/>
              </a:rPr>
              <a:t>https://webassembly.sh/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>
                <a:hlinkClick r:id="rId13" invalidUrl="" action="" tgtFrame="" tooltip="" history="1" highlightClick="0" endSnd="0"/>
              </a:rPr>
              <a:t>https://github.com/microsoft/vscode-wasm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u="sng">
                <a:solidFill>
                  <a:schemeClr val="accent1">
                    <a:hueOff val="117587"/>
                    <a:lumOff val="-11400"/>
                  </a:schemeClr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t>https://bytecodealliance.org/</a:t>
            </a:r>
          </a:p>
        </p:txBody>
      </p:sp>
      <p:pic>
        <p:nvPicPr>
          <p:cNvPr id="244" name="pasted-image.tiff" descr="pasted-image.tiff"/>
          <p:cNvPicPr>
            <a:picLocks noChangeAspect="1"/>
          </p:cNvPicPr>
          <p:nvPr/>
        </p:nvPicPr>
        <p:blipFill>
          <a:blip r:embed="rId14">
            <a:extLst/>
          </a:blip>
          <a:srcRect l="0" t="6345" r="0" b="16827"/>
          <a:stretch>
            <a:fillRect/>
          </a:stretch>
        </p:blipFill>
        <p:spPr>
          <a:xfrm>
            <a:off x="16354789" y="5106244"/>
            <a:ext cx="5430083" cy="57042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lide Title"/>
          <p:cNvSpPr txBox="1"/>
          <p:nvPr/>
        </p:nvSpPr>
        <p:spPr>
          <a:xfrm>
            <a:off x="1130312" y="1069482"/>
            <a:ext cx="15893990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目录</a:t>
            </a:r>
          </a:p>
        </p:txBody>
      </p:sp>
      <p:sp>
        <p:nvSpPr>
          <p:cNvPr id="160" name="WebAssembly 简介…"/>
          <p:cNvSpPr txBox="1"/>
          <p:nvPr/>
        </p:nvSpPr>
        <p:spPr>
          <a:xfrm>
            <a:off x="7756692" y="4425950"/>
            <a:ext cx="11826715" cy="499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01315" indent="-501315" algn="l">
              <a:lnSpc>
                <a:spcPct val="150000"/>
              </a:lnSpc>
              <a:buSzPct val="100000"/>
              <a:buChar char="•"/>
              <a:defRPr b="1" sz="5000">
                <a:latin typeface="Helvetica"/>
                <a:ea typeface="Helvetica"/>
                <a:cs typeface="Helvetica"/>
                <a:sym typeface="Helvetica"/>
              </a:defRPr>
            </a:pPr>
            <a:r>
              <a:t>WebAssembly 简介</a:t>
            </a:r>
          </a:p>
          <a:p>
            <a:pPr marL="501315" indent="-501315" algn="l">
              <a:lnSpc>
                <a:spcPct val="150000"/>
              </a:lnSpc>
              <a:buSzPct val="100000"/>
              <a:buChar char="•"/>
              <a:defRPr b="1" sz="5000">
                <a:latin typeface="Helvetica"/>
                <a:ea typeface="Helvetica"/>
                <a:cs typeface="Helvetica"/>
                <a:sym typeface="Helvetica"/>
              </a:defRPr>
            </a:pPr>
            <a:r>
              <a:t>VS Code 中的一些应用场景</a:t>
            </a:r>
          </a:p>
          <a:p>
            <a:pPr marL="501315" indent="-501315" algn="l">
              <a:lnSpc>
                <a:spcPct val="150000"/>
              </a:lnSpc>
              <a:buSzPct val="100000"/>
              <a:buChar char="•"/>
              <a:defRPr b="1" sz="5000">
                <a:latin typeface="Helvetica"/>
                <a:ea typeface="Helvetica"/>
                <a:cs typeface="Helvetica"/>
                <a:sym typeface="Helvetica"/>
              </a:defRPr>
            </a:pPr>
            <a:r>
              <a:t>WebAssembly System Interface  简介</a:t>
            </a:r>
          </a:p>
          <a:p>
            <a:pPr marL="501315" indent="-501315" algn="l">
              <a:lnSpc>
                <a:spcPct val="150000"/>
              </a:lnSpc>
              <a:buSzPct val="100000"/>
              <a:buChar char="•"/>
              <a:defRPr b="1" sz="5000">
                <a:latin typeface="Helvetica"/>
                <a:ea typeface="Helvetica"/>
                <a:cs typeface="Helvetica"/>
                <a:sym typeface="Helvetica"/>
              </a:defRPr>
            </a:pPr>
            <a:r>
              <a:t>社区以及 VS Code 中的探索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13150" y="5272020"/>
            <a:ext cx="17157700" cy="8496301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Slide Title"/>
          <p:cNvSpPr txBox="1"/>
          <p:nvPr/>
        </p:nvSpPr>
        <p:spPr>
          <a:xfrm>
            <a:off x="1130312" y="1069482"/>
            <a:ext cx="15893990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什么是 WebAssembly ？</a:t>
            </a:r>
          </a:p>
        </p:txBody>
      </p:sp>
      <p:sp>
        <p:nvSpPr>
          <p:cNvPr id="164" name="WebAssembly 是一种运行在现代浏览器中的二进制格式…"/>
          <p:cNvSpPr txBox="1"/>
          <p:nvPr/>
        </p:nvSpPr>
        <p:spPr>
          <a:xfrm>
            <a:off x="1244953" y="3537926"/>
            <a:ext cx="11664918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300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WebAssembly 是一种运行在现代浏览器中的二进制格式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为诸如 C、C++和 Rust 等低级源语言提供一个高效的编译目标</a:t>
            </a:r>
          </a:p>
          <a:p>
            <a:pPr marL="300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可以与 JavaScript 共存，允许两者一起工作</a:t>
            </a:r>
          </a:p>
        </p:txBody>
      </p:sp>
      <p:pic>
        <p:nvPicPr>
          <p:cNvPr id="165" name="webassembly.png" descr="webassembl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497830" y="2837445"/>
            <a:ext cx="3848101" cy="1993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lide Title"/>
          <p:cNvSpPr txBox="1"/>
          <p:nvPr/>
        </p:nvSpPr>
        <p:spPr>
          <a:xfrm>
            <a:off x="1130312" y="1069482"/>
            <a:ext cx="15893990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VS Code 中的应用 - 代码高亮</a:t>
            </a:r>
          </a:p>
        </p:txBody>
      </p:sp>
      <p:sp>
        <p:nvSpPr>
          <p:cNvPr id="168" name="使用基于 TextMate Grammar 的标记化引擎…"/>
          <p:cNvSpPr txBox="1"/>
          <p:nvPr/>
        </p:nvSpPr>
        <p:spPr>
          <a:xfrm>
            <a:off x="658032" y="4396323"/>
            <a:ext cx="10676426" cy="383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使用基于 TextMate Grammar 的标记化引擎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TextMate 语法是正则表达式的结构化集合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使用 Oniguruma 正则表达式库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正则表达式一次只匹配文档的一行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VS Code 中将 Origuruma 编译为 wasm 模块</a:t>
            </a:r>
          </a:p>
        </p:txBody>
      </p:sp>
      <p:pic>
        <p:nvPicPr>
          <p:cNvPr id="169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69383" y="3935429"/>
            <a:ext cx="10909301" cy="8242301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基于 TextMate 的 Syntax Highlighting"/>
          <p:cNvSpPr txBox="1"/>
          <p:nvPr/>
        </p:nvSpPr>
        <p:spPr>
          <a:xfrm>
            <a:off x="814594" y="3357176"/>
            <a:ext cx="683270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l">
              <a:lnSpc>
                <a:spcPct val="150000"/>
              </a:lnSpc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基于 TextMate 的 Syntax Highlighting</a:t>
            </a:r>
          </a:p>
        </p:txBody>
      </p:sp>
      <p:pic>
        <p:nvPicPr>
          <p:cNvPr id="171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2470" y="9083133"/>
            <a:ext cx="10372396" cy="30312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lide Title"/>
          <p:cNvSpPr txBox="1"/>
          <p:nvPr/>
        </p:nvSpPr>
        <p:spPr>
          <a:xfrm>
            <a:off x="1130312" y="1069482"/>
            <a:ext cx="15893990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VS Code 中的应用 - 代码高亮</a:t>
            </a:r>
          </a:p>
        </p:txBody>
      </p:sp>
      <p:pic>
        <p:nvPicPr>
          <p:cNvPr id="174" name="open-checkerts.gif" descr="open-checkert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47687" y="2901071"/>
            <a:ext cx="18361921" cy="103154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Title"/>
          <p:cNvSpPr txBox="1"/>
          <p:nvPr/>
        </p:nvSpPr>
        <p:spPr>
          <a:xfrm>
            <a:off x="1130312" y="1069482"/>
            <a:ext cx="15893990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github.dev 与 vscode.dev</a:t>
            </a:r>
          </a:p>
        </p:txBody>
      </p:sp>
      <p:pic>
        <p:nvPicPr>
          <p:cNvPr id="177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494987" y="4413120"/>
            <a:ext cx="10160001" cy="62123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</p:spPr>
      </p:pic>
      <p:pic>
        <p:nvPicPr>
          <p:cNvPr id="178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94828" y="5384420"/>
            <a:ext cx="10160001" cy="620669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</p:spPr>
      </p:pic>
      <p:sp>
        <p:nvSpPr>
          <p:cNvPr id="179" name="github.dev"/>
          <p:cNvSpPr txBox="1"/>
          <p:nvPr/>
        </p:nvSpPr>
        <p:spPr>
          <a:xfrm>
            <a:off x="814594" y="3395276"/>
            <a:ext cx="249752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l">
              <a:lnSpc>
                <a:spcPct val="150000"/>
              </a:lnSpc>
              <a:defRPr b="1" sz="30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pPr>
            <a:r>
              <a:t>github.dev</a:t>
            </a:r>
          </a:p>
        </p:txBody>
      </p:sp>
      <p:sp>
        <p:nvSpPr>
          <p:cNvPr id="180" name="与 GitHub  深度整合，按下 「.」 即可打开…"/>
          <p:cNvSpPr txBox="1"/>
          <p:nvPr/>
        </p:nvSpPr>
        <p:spPr>
          <a:xfrm>
            <a:off x="658032" y="4396323"/>
            <a:ext cx="10676426" cy="1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与 GitHub  深度整合，按下 「.」 即可打开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支持编码、提交、Code Review 等</a:t>
            </a:r>
          </a:p>
        </p:txBody>
      </p:sp>
      <p:sp>
        <p:nvSpPr>
          <p:cNvPr id="181" name="vscode.dev"/>
          <p:cNvSpPr txBox="1"/>
          <p:nvPr/>
        </p:nvSpPr>
        <p:spPr>
          <a:xfrm>
            <a:off x="814594" y="6900798"/>
            <a:ext cx="264690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l">
              <a:lnSpc>
                <a:spcPct val="150000"/>
              </a:lnSpc>
              <a:defRPr b="1" sz="30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pPr>
            <a:r>
              <a:t>vscode.dev</a:t>
            </a:r>
          </a:p>
        </p:txBody>
      </p:sp>
      <p:sp>
        <p:nvSpPr>
          <p:cNvPr id="182" name="基于 Chrome File System Access API…"/>
          <p:cNvSpPr txBox="1"/>
          <p:nvPr/>
        </p:nvSpPr>
        <p:spPr>
          <a:xfrm>
            <a:off x="658032" y="7901846"/>
            <a:ext cx="1067642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基于 Chrome File System Access API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支持打开本机文件目录进行编辑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可以作为 PWA 安装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lide Title"/>
          <p:cNvSpPr txBox="1"/>
          <p:nvPr/>
        </p:nvSpPr>
        <p:spPr>
          <a:xfrm>
            <a:off x="1130312" y="1177432"/>
            <a:ext cx="15893990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vscode anycode</a:t>
            </a:r>
          </a:p>
        </p:txBody>
      </p:sp>
      <p:pic>
        <p:nvPicPr>
          <p:cNvPr id="185" name="vscode-anycode-python.gif" descr="vscode-anycode-python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54151" y="4306397"/>
            <a:ext cx="11181295" cy="683578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</p:spPr>
      </p:pic>
      <p:pic>
        <p:nvPicPr>
          <p:cNvPr id="186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83678" y="3998981"/>
            <a:ext cx="762001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基于 Tree sitter 的语言插件…"/>
          <p:cNvSpPr txBox="1"/>
          <p:nvPr/>
        </p:nvSpPr>
        <p:spPr>
          <a:xfrm>
            <a:off x="722472" y="4034937"/>
            <a:ext cx="10429540" cy="737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基于 Tree sitter 的语言插件</a:t>
            </a:r>
          </a:p>
          <a:p>
            <a:pPr lvl="2" marL="1062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Tree sitter 是一个通用的解析器生成器</a:t>
            </a:r>
          </a:p>
          <a:p>
            <a:pPr lvl="2" marL="1062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可以解析任何语言（包括自定义）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实现了一些基本的 Language Server  功能</a:t>
            </a:r>
          </a:p>
          <a:p>
            <a:pPr lvl="2" marL="1062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Goto Definition</a:t>
            </a:r>
          </a:p>
          <a:p>
            <a:pPr lvl="2" marL="1062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Find References</a:t>
            </a:r>
          </a:p>
          <a:p>
            <a:pPr lvl="2" marL="1062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Outline</a:t>
            </a:r>
          </a:p>
          <a:p>
            <a:pPr lvl="2" marL="1062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Document highlighting 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VS Code 将其编译到 WebAssembly 使其运行在浏览器中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GitHub Code Navigation 也同样基于 Tree sitter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lide Title"/>
          <p:cNvSpPr txBox="1"/>
          <p:nvPr/>
        </p:nvSpPr>
        <p:spPr>
          <a:xfrm>
            <a:off x="1130312" y="1101867"/>
            <a:ext cx="15893990" cy="1548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"/>
              </a:lnSpc>
              <a:defRPr sz="85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不得不说的 VS Code 架构演进</a:t>
            </a:r>
          </a:p>
        </p:txBody>
      </p:sp>
      <p:pic>
        <p:nvPicPr>
          <p:cNvPr id="190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25113" y="2720038"/>
            <a:ext cx="7434975" cy="49843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02270" y="3779420"/>
            <a:ext cx="9456617" cy="304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Remote SSH / Container / WSL…"/>
          <p:cNvSpPr txBox="1"/>
          <p:nvPr/>
        </p:nvSpPr>
        <p:spPr>
          <a:xfrm>
            <a:off x="13963456" y="7465361"/>
            <a:ext cx="633424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Remote SSH / Container / WSL</a:t>
            </a:r>
          </a:p>
          <a:p>
            <a:pPr lvl="1" marL="681789" indent="-300789" algn="l">
              <a:lnSpc>
                <a:spcPct val="150000"/>
              </a:lnSpc>
              <a:buSzPct val="100000"/>
              <a:buChar char="•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GitHub Codespaces</a:t>
            </a:r>
          </a:p>
        </p:txBody>
      </p:sp>
      <p:sp>
        <p:nvSpPr>
          <p:cNvPr id="193" name="VS Code"/>
          <p:cNvSpPr txBox="1"/>
          <p:nvPr/>
        </p:nvSpPr>
        <p:spPr>
          <a:xfrm>
            <a:off x="4733247" y="7808261"/>
            <a:ext cx="497028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algn="l">
              <a:lnSpc>
                <a:spcPct val="150000"/>
              </a:lnSpc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t>VS Code</a:t>
            </a:r>
          </a:p>
        </p:txBody>
      </p:sp>
      <p:sp>
        <p:nvSpPr>
          <p:cNvPr id="194" name="Arrow"/>
          <p:cNvSpPr/>
          <p:nvPr/>
        </p:nvSpPr>
        <p:spPr>
          <a:xfrm>
            <a:off x="10546179" y="4733977"/>
            <a:ext cx="1270001" cy="1138887"/>
          </a:xfrm>
          <a:prstGeom prst="rightArrow">
            <a:avLst>
              <a:gd name="adj1" fmla="val 32000"/>
              <a:gd name="adj2" fmla="val 60143"/>
            </a:avLst>
          </a:pr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pic>
        <p:nvPicPr>
          <p:cNvPr id="195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430539" y="9641994"/>
            <a:ext cx="13501281" cy="3439006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Arrow"/>
          <p:cNvSpPr/>
          <p:nvPr/>
        </p:nvSpPr>
        <p:spPr>
          <a:xfrm rot="5400000">
            <a:off x="10546179" y="8277277"/>
            <a:ext cx="1270001" cy="1138887"/>
          </a:xfrm>
          <a:prstGeom prst="rightArrow">
            <a:avLst>
              <a:gd name="adj1" fmla="val 32000"/>
              <a:gd name="adj2" fmla="val 60143"/>
            </a:avLst>
          </a:pr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